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Merriweather Bold" charset="1" panose="00000800000000000000"/>
      <p:regular r:id="rId19"/>
    </p:embeddedFont>
    <p:embeddedFont>
      <p:font typeface="Merriweather" charset="1" panose="0000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gif>
</file>

<file path=ppt/media/image13.gif>
</file>

<file path=ppt/media/image2.png>
</file>

<file path=ppt/media/image3.svg>
</file>

<file path=ppt/media/image4.png>
</file>

<file path=ppt/media/image5.png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12.gif" Type="http://schemas.openxmlformats.org/officeDocument/2006/relationships/image"/><Relationship Id="rId7" Target="../media/image13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6.gif" Type="http://schemas.openxmlformats.org/officeDocument/2006/relationships/image"/><Relationship Id="rId7" Target="../media/image7.gif" Type="http://schemas.openxmlformats.org/officeDocument/2006/relationships/image"/><Relationship Id="rId8" Target="../media/image8.gif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6209309"/>
            <a:ext cx="18178242" cy="4077691"/>
          </a:xfrm>
          <a:custGeom>
            <a:avLst/>
            <a:gdLst/>
            <a:ahLst/>
            <a:cxnLst/>
            <a:rect r="r" b="b" t="t" l="l"/>
            <a:pathLst>
              <a:path h="4077691" w="18178242">
                <a:moveTo>
                  <a:pt x="0" y="0"/>
                </a:moveTo>
                <a:lnTo>
                  <a:pt x="18178242" y="0"/>
                </a:lnTo>
                <a:lnTo>
                  <a:pt x="18178242" y="4077691"/>
                </a:lnTo>
                <a:lnTo>
                  <a:pt x="0" y="40776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-2945155" y="5588983"/>
            <a:ext cx="7947711" cy="5318343"/>
          </a:xfrm>
          <a:custGeom>
            <a:avLst/>
            <a:gdLst/>
            <a:ahLst/>
            <a:cxnLst/>
            <a:rect r="r" b="b" t="t" l="l"/>
            <a:pathLst>
              <a:path h="5318343" w="7947711">
                <a:moveTo>
                  <a:pt x="0" y="0"/>
                </a:moveTo>
                <a:lnTo>
                  <a:pt x="7947710" y="0"/>
                </a:lnTo>
                <a:lnTo>
                  <a:pt x="7947710" y="5318343"/>
                </a:lnTo>
                <a:lnTo>
                  <a:pt x="0" y="53183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0">
            <a:off x="13285445" y="5143500"/>
            <a:ext cx="7947711" cy="5318343"/>
          </a:xfrm>
          <a:custGeom>
            <a:avLst/>
            <a:gdLst/>
            <a:ahLst/>
            <a:cxnLst/>
            <a:rect r="r" b="b" t="t" l="l"/>
            <a:pathLst>
              <a:path h="5318343" w="7947711">
                <a:moveTo>
                  <a:pt x="7947710" y="0"/>
                </a:moveTo>
                <a:lnTo>
                  <a:pt x="0" y="0"/>
                </a:lnTo>
                <a:lnTo>
                  <a:pt x="0" y="5318343"/>
                </a:lnTo>
                <a:lnTo>
                  <a:pt x="7947710" y="5318343"/>
                </a:lnTo>
                <a:lnTo>
                  <a:pt x="794771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-250746" y="-717866"/>
            <a:ext cx="5220123" cy="3493133"/>
          </a:xfrm>
          <a:custGeom>
            <a:avLst/>
            <a:gdLst/>
            <a:ahLst/>
            <a:cxnLst/>
            <a:rect r="r" b="b" t="t" l="l"/>
            <a:pathLst>
              <a:path h="3493133" w="5220123">
                <a:moveTo>
                  <a:pt x="5220124" y="0"/>
                </a:moveTo>
                <a:lnTo>
                  <a:pt x="0" y="0"/>
                </a:lnTo>
                <a:lnTo>
                  <a:pt x="0" y="3493132"/>
                </a:lnTo>
                <a:lnTo>
                  <a:pt x="5220124" y="3493132"/>
                </a:lnTo>
                <a:lnTo>
                  <a:pt x="5220124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2396931" y="-2747982"/>
            <a:ext cx="5918213" cy="3960271"/>
          </a:xfrm>
          <a:custGeom>
            <a:avLst/>
            <a:gdLst/>
            <a:ahLst/>
            <a:cxnLst/>
            <a:rect r="r" b="b" t="t" l="l"/>
            <a:pathLst>
              <a:path h="3960271" w="5918213">
                <a:moveTo>
                  <a:pt x="0" y="0"/>
                </a:moveTo>
                <a:lnTo>
                  <a:pt x="5918213" y="0"/>
                </a:lnTo>
                <a:lnTo>
                  <a:pt x="5918213" y="3960271"/>
                </a:lnTo>
                <a:lnTo>
                  <a:pt x="0" y="39602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3318622" y="-717866"/>
            <a:ext cx="5220123" cy="3493133"/>
          </a:xfrm>
          <a:custGeom>
            <a:avLst/>
            <a:gdLst/>
            <a:ahLst/>
            <a:cxnLst/>
            <a:rect r="r" b="b" t="t" l="l"/>
            <a:pathLst>
              <a:path h="3493133" w="5220123">
                <a:moveTo>
                  <a:pt x="0" y="0"/>
                </a:moveTo>
                <a:lnTo>
                  <a:pt x="5220124" y="0"/>
                </a:lnTo>
                <a:lnTo>
                  <a:pt x="5220124" y="3493132"/>
                </a:lnTo>
                <a:lnTo>
                  <a:pt x="0" y="34931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10326338" y="-2747982"/>
            <a:ext cx="5918213" cy="3960271"/>
          </a:xfrm>
          <a:custGeom>
            <a:avLst/>
            <a:gdLst/>
            <a:ahLst/>
            <a:cxnLst/>
            <a:rect r="r" b="b" t="t" l="l"/>
            <a:pathLst>
              <a:path h="3960271" w="5918213">
                <a:moveTo>
                  <a:pt x="5918213" y="0"/>
                </a:moveTo>
                <a:lnTo>
                  <a:pt x="0" y="0"/>
                </a:lnTo>
                <a:lnTo>
                  <a:pt x="0" y="3960271"/>
                </a:lnTo>
                <a:lnTo>
                  <a:pt x="5918213" y="3960271"/>
                </a:lnTo>
                <a:lnTo>
                  <a:pt x="5918213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607716" y="3732693"/>
            <a:ext cx="10962810" cy="1015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b="true" sz="3881">
                <a:solidFill>
                  <a:srgbClr val="1E467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INTERACTIVE DASHBOARD FOR BUSINESS STAKEHOLDERS USING POWER BI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26074" y="5733307"/>
            <a:ext cx="5688907" cy="1933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5"/>
              </a:lnSpc>
            </a:pPr>
            <a:r>
              <a:rPr lang="en-US" sz="3682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CREATED BY</a:t>
            </a:r>
          </a:p>
          <a:p>
            <a:pPr algn="ctr">
              <a:lnSpc>
                <a:spcPts val="5155"/>
              </a:lnSpc>
            </a:pPr>
            <a:r>
              <a:rPr lang="en-US" sz="3682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RAGINI.M.K</a:t>
            </a:r>
          </a:p>
          <a:p>
            <a:pPr algn="ctr">
              <a:lnSpc>
                <a:spcPts val="515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12299" y="2193149"/>
            <a:ext cx="12580946" cy="7456136"/>
          </a:xfrm>
          <a:custGeom>
            <a:avLst/>
            <a:gdLst/>
            <a:ahLst/>
            <a:cxnLst/>
            <a:rect r="r" b="b" t="t" l="l"/>
            <a:pathLst>
              <a:path h="7456136" w="12580946">
                <a:moveTo>
                  <a:pt x="0" y="0"/>
                </a:moveTo>
                <a:lnTo>
                  <a:pt x="12580946" y="0"/>
                </a:lnTo>
                <a:lnTo>
                  <a:pt x="12580946" y="7456136"/>
                </a:lnTo>
                <a:lnTo>
                  <a:pt x="0" y="74561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985048" y="962025"/>
            <a:ext cx="1835448" cy="620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5"/>
              </a:lnSpc>
              <a:spcBef>
                <a:spcPct val="0"/>
              </a:spcBef>
            </a:pPr>
            <a:r>
              <a:rPr lang="en-US" sz="3682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PART-3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1191374" y="7801338"/>
            <a:ext cx="16067926" cy="3604311"/>
          </a:xfrm>
          <a:custGeom>
            <a:avLst/>
            <a:gdLst/>
            <a:ahLst/>
            <a:cxnLst/>
            <a:rect r="r" b="b" t="t" l="l"/>
            <a:pathLst>
              <a:path h="3604311" w="16067926">
                <a:moveTo>
                  <a:pt x="0" y="0"/>
                </a:moveTo>
                <a:lnTo>
                  <a:pt x="16067926" y="0"/>
                </a:lnTo>
                <a:lnTo>
                  <a:pt x="16067926" y="3604312"/>
                </a:lnTo>
                <a:lnTo>
                  <a:pt x="0" y="3604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-483229" y="7450267"/>
            <a:ext cx="4500487" cy="3011576"/>
          </a:xfrm>
          <a:custGeom>
            <a:avLst/>
            <a:gdLst/>
            <a:ahLst/>
            <a:cxnLst/>
            <a:rect r="r" b="b" t="t" l="l"/>
            <a:pathLst>
              <a:path h="3011576" w="4500487">
                <a:moveTo>
                  <a:pt x="0" y="0"/>
                </a:moveTo>
                <a:lnTo>
                  <a:pt x="4500486" y="0"/>
                </a:lnTo>
                <a:lnTo>
                  <a:pt x="4500486" y="3011576"/>
                </a:lnTo>
                <a:lnTo>
                  <a:pt x="0" y="30115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0">
            <a:off x="13598240" y="7342932"/>
            <a:ext cx="4660889" cy="3118911"/>
          </a:xfrm>
          <a:custGeom>
            <a:avLst/>
            <a:gdLst/>
            <a:ahLst/>
            <a:cxnLst/>
            <a:rect r="r" b="b" t="t" l="l"/>
            <a:pathLst>
              <a:path h="3118911" w="4660889">
                <a:moveTo>
                  <a:pt x="4660888" y="0"/>
                </a:moveTo>
                <a:lnTo>
                  <a:pt x="0" y="0"/>
                </a:lnTo>
                <a:lnTo>
                  <a:pt x="0" y="3118911"/>
                </a:lnTo>
                <a:lnTo>
                  <a:pt x="4660888" y="3118911"/>
                </a:lnTo>
                <a:lnTo>
                  <a:pt x="4660888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-456071" y="-284469"/>
            <a:ext cx="4273046" cy="2859380"/>
          </a:xfrm>
          <a:custGeom>
            <a:avLst/>
            <a:gdLst/>
            <a:ahLst/>
            <a:cxnLst/>
            <a:rect r="r" b="b" t="t" l="l"/>
            <a:pathLst>
              <a:path h="2859380" w="4273046">
                <a:moveTo>
                  <a:pt x="4273046" y="0"/>
                </a:moveTo>
                <a:lnTo>
                  <a:pt x="0" y="0"/>
                </a:lnTo>
                <a:lnTo>
                  <a:pt x="0" y="2859380"/>
                </a:lnTo>
                <a:lnTo>
                  <a:pt x="4273046" y="2859380"/>
                </a:lnTo>
                <a:lnTo>
                  <a:pt x="4273046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711242" y="-1946265"/>
            <a:ext cx="4844483" cy="3241766"/>
          </a:xfrm>
          <a:custGeom>
            <a:avLst/>
            <a:gdLst/>
            <a:ahLst/>
            <a:cxnLst/>
            <a:rect r="r" b="b" t="t" l="l"/>
            <a:pathLst>
              <a:path h="3241766" w="4844483">
                <a:moveTo>
                  <a:pt x="0" y="0"/>
                </a:moveTo>
                <a:lnTo>
                  <a:pt x="4844483" y="0"/>
                </a:lnTo>
                <a:lnTo>
                  <a:pt x="4844483" y="3241766"/>
                </a:lnTo>
                <a:lnTo>
                  <a:pt x="0" y="32417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4640548" y="-289143"/>
            <a:ext cx="4261354" cy="2851556"/>
          </a:xfrm>
          <a:custGeom>
            <a:avLst/>
            <a:gdLst/>
            <a:ahLst/>
            <a:cxnLst/>
            <a:rect r="r" b="b" t="t" l="l"/>
            <a:pathLst>
              <a:path h="2851556" w="4261354">
                <a:moveTo>
                  <a:pt x="0" y="0"/>
                </a:moveTo>
                <a:lnTo>
                  <a:pt x="4261353" y="0"/>
                </a:lnTo>
                <a:lnTo>
                  <a:pt x="4261353" y="2851556"/>
                </a:lnTo>
                <a:lnTo>
                  <a:pt x="0" y="28515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12197850" y="-1946392"/>
            <a:ext cx="4831227" cy="3232896"/>
          </a:xfrm>
          <a:custGeom>
            <a:avLst/>
            <a:gdLst/>
            <a:ahLst/>
            <a:cxnLst/>
            <a:rect r="r" b="b" t="t" l="l"/>
            <a:pathLst>
              <a:path h="3232896" w="4831227">
                <a:moveTo>
                  <a:pt x="4831227" y="0"/>
                </a:moveTo>
                <a:lnTo>
                  <a:pt x="0" y="0"/>
                </a:lnTo>
                <a:lnTo>
                  <a:pt x="0" y="3232896"/>
                </a:lnTo>
                <a:lnTo>
                  <a:pt x="4831227" y="3232896"/>
                </a:lnTo>
                <a:lnTo>
                  <a:pt x="483122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508445" y="1050910"/>
            <a:ext cx="6658700" cy="827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33"/>
              </a:lnSpc>
              <a:spcBef>
                <a:spcPct val="0"/>
              </a:spcBef>
            </a:pPr>
            <a:r>
              <a:rPr lang="en-US" b="true" sz="4881">
                <a:solidFill>
                  <a:srgbClr val="1E467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INSIGHTS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25250" y="2748794"/>
            <a:ext cx="5640" cy="679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1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2355077" y="2213154"/>
            <a:ext cx="14904223" cy="7045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26"/>
              </a:lnSpc>
            </a:pPr>
            <a:r>
              <a:rPr lang="en-US" sz="2876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🟣 Total Revenue (Card):</a:t>
            </a:r>
          </a:p>
          <a:p>
            <a:pPr algn="l" marL="620933" indent="-310466" lvl="1">
              <a:lnSpc>
                <a:spcPts val="4026"/>
              </a:lnSpc>
              <a:buFont typeface="Arial"/>
              <a:buChar char="•"/>
            </a:pPr>
            <a:r>
              <a:rPr lang="en-US" sz="2876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Total revenue across all categories and months is approximately ₹46.63K.</a:t>
            </a:r>
          </a:p>
          <a:p>
            <a:pPr algn="l">
              <a:lnSpc>
                <a:spcPts val="4026"/>
              </a:lnSpc>
            </a:pPr>
            <a:r>
              <a:rPr lang="en-US" sz="2876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🟣 Total GDP by Region (Tree Map):</a:t>
            </a:r>
          </a:p>
          <a:p>
            <a:pPr algn="l" marL="620933" indent="-310466" lvl="1">
              <a:lnSpc>
                <a:spcPts val="4026"/>
              </a:lnSpc>
              <a:buFont typeface="Arial"/>
              <a:buChar char="•"/>
            </a:pPr>
            <a:r>
              <a:rPr lang="en-US" sz="2876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East and South regions are leading in economic contribution.</a:t>
            </a:r>
          </a:p>
          <a:p>
            <a:pPr algn="l" marL="620933" indent="-310466" lvl="1">
              <a:lnSpc>
                <a:spcPts val="4026"/>
              </a:lnSpc>
              <a:buFont typeface="Arial"/>
              <a:buChar char="•"/>
            </a:pPr>
            <a:r>
              <a:rPr lang="en-US" sz="2876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All four regions (East, South, North, West) are relatively balanced but East is slightly ahead.</a:t>
            </a:r>
          </a:p>
          <a:p>
            <a:pPr algn="l">
              <a:lnSpc>
                <a:spcPts val="4026"/>
              </a:lnSpc>
            </a:pPr>
            <a:r>
              <a:rPr lang="en-US" sz="2876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🟣 Total Stock Level by Category (Line Chart):</a:t>
            </a:r>
          </a:p>
          <a:p>
            <a:pPr algn="l" marL="620933" indent="-310466" lvl="1">
              <a:lnSpc>
                <a:spcPts val="4026"/>
              </a:lnSpc>
              <a:buFont typeface="Arial"/>
              <a:buChar char="•"/>
            </a:pPr>
            <a:r>
              <a:rPr lang="en-US" sz="2876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Toys have the highest stock level (~1350 units).</a:t>
            </a:r>
          </a:p>
          <a:p>
            <a:pPr algn="l" marL="620933" indent="-310466" lvl="1">
              <a:lnSpc>
                <a:spcPts val="4026"/>
              </a:lnSpc>
              <a:buFont typeface="Arial"/>
              <a:buChar char="•"/>
            </a:pPr>
            <a:r>
              <a:rPr lang="en-US" sz="2876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Home has the lowest stock, potentially leading to stockouts if demand increases.</a:t>
            </a:r>
          </a:p>
          <a:p>
            <a:pPr algn="l" marL="620933" indent="-310466" lvl="1">
              <a:lnSpc>
                <a:spcPts val="4026"/>
              </a:lnSpc>
              <a:buFont typeface="Arial"/>
              <a:buChar char="•"/>
            </a:pPr>
            <a:r>
              <a:rPr lang="en-US" sz="2876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Stock decreases steadily from Toys → Clothing → Electronics → Home</a:t>
            </a:r>
          </a:p>
          <a:p>
            <a:pPr algn="l">
              <a:lnSpc>
                <a:spcPts val="4026"/>
              </a:lnSpc>
            </a:pPr>
          </a:p>
          <a:p>
            <a:pPr algn="l">
              <a:lnSpc>
                <a:spcPts val="4026"/>
              </a:lnSpc>
            </a:pPr>
          </a:p>
          <a:p>
            <a:pPr algn="just">
              <a:lnSpc>
                <a:spcPts val="402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7534093"/>
            <a:ext cx="17259300" cy="3871557"/>
          </a:xfrm>
          <a:custGeom>
            <a:avLst/>
            <a:gdLst/>
            <a:ahLst/>
            <a:cxnLst/>
            <a:rect r="r" b="b" t="t" l="l"/>
            <a:pathLst>
              <a:path h="3871557" w="17259300">
                <a:moveTo>
                  <a:pt x="0" y="0"/>
                </a:moveTo>
                <a:lnTo>
                  <a:pt x="17259300" y="0"/>
                </a:lnTo>
                <a:lnTo>
                  <a:pt x="17259300" y="3871557"/>
                </a:lnTo>
                <a:lnTo>
                  <a:pt x="0" y="38715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-483229" y="7450267"/>
            <a:ext cx="4500487" cy="3011576"/>
          </a:xfrm>
          <a:custGeom>
            <a:avLst/>
            <a:gdLst/>
            <a:ahLst/>
            <a:cxnLst/>
            <a:rect r="r" b="b" t="t" l="l"/>
            <a:pathLst>
              <a:path h="3011576" w="4500487">
                <a:moveTo>
                  <a:pt x="0" y="0"/>
                </a:moveTo>
                <a:lnTo>
                  <a:pt x="4500486" y="0"/>
                </a:lnTo>
                <a:lnTo>
                  <a:pt x="4500486" y="3011576"/>
                </a:lnTo>
                <a:lnTo>
                  <a:pt x="0" y="30115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0">
            <a:off x="13598240" y="7342932"/>
            <a:ext cx="4660889" cy="3118911"/>
          </a:xfrm>
          <a:custGeom>
            <a:avLst/>
            <a:gdLst/>
            <a:ahLst/>
            <a:cxnLst/>
            <a:rect r="r" b="b" t="t" l="l"/>
            <a:pathLst>
              <a:path h="3118911" w="4660889">
                <a:moveTo>
                  <a:pt x="4660888" y="0"/>
                </a:moveTo>
                <a:lnTo>
                  <a:pt x="0" y="0"/>
                </a:lnTo>
                <a:lnTo>
                  <a:pt x="0" y="3118911"/>
                </a:lnTo>
                <a:lnTo>
                  <a:pt x="4660888" y="3118911"/>
                </a:lnTo>
                <a:lnTo>
                  <a:pt x="4660888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-456071" y="-284469"/>
            <a:ext cx="4273046" cy="2859380"/>
          </a:xfrm>
          <a:custGeom>
            <a:avLst/>
            <a:gdLst/>
            <a:ahLst/>
            <a:cxnLst/>
            <a:rect r="r" b="b" t="t" l="l"/>
            <a:pathLst>
              <a:path h="2859380" w="4273046">
                <a:moveTo>
                  <a:pt x="4273046" y="0"/>
                </a:moveTo>
                <a:lnTo>
                  <a:pt x="0" y="0"/>
                </a:lnTo>
                <a:lnTo>
                  <a:pt x="0" y="2859380"/>
                </a:lnTo>
                <a:lnTo>
                  <a:pt x="4273046" y="2859380"/>
                </a:lnTo>
                <a:lnTo>
                  <a:pt x="4273046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711242" y="-1946265"/>
            <a:ext cx="4844483" cy="3241766"/>
          </a:xfrm>
          <a:custGeom>
            <a:avLst/>
            <a:gdLst/>
            <a:ahLst/>
            <a:cxnLst/>
            <a:rect r="r" b="b" t="t" l="l"/>
            <a:pathLst>
              <a:path h="3241766" w="4844483">
                <a:moveTo>
                  <a:pt x="0" y="0"/>
                </a:moveTo>
                <a:lnTo>
                  <a:pt x="4844483" y="0"/>
                </a:lnTo>
                <a:lnTo>
                  <a:pt x="4844483" y="3241766"/>
                </a:lnTo>
                <a:lnTo>
                  <a:pt x="0" y="32417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4640548" y="-289143"/>
            <a:ext cx="4261354" cy="2851556"/>
          </a:xfrm>
          <a:custGeom>
            <a:avLst/>
            <a:gdLst/>
            <a:ahLst/>
            <a:cxnLst/>
            <a:rect r="r" b="b" t="t" l="l"/>
            <a:pathLst>
              <a:path h="2851556" w="4261354">
                <a:moveTo>
                  <a:pt x="0" y="0"/>
                </a:moveTo>
                <a:lnTo>
                  <a:pt x="4261353" y="0"/>
                </a:lnTo>
                <a:lnTo>
                  <a:pt x="4261353" y="2851556"/>
                </a:lnTo>
                <a:lnTo>
                  <a:pt x="0" y="28515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12197850" y="-1946392"/>
            <a:ext cx="4831227" cy="3232896"/>
          </a:xfrm>
          <a:custGeom>
            <a:avLst/>
            <a:gdLst/>
            <a:ahLst/>
            <a:cxnLst/>
            <a:rect r="r" b="b" t="t" l="l"/>
            <a:pathLst>
              <a:path h="3232896" w="4831227">
                <a:moveTo>
                  <a:pt x="4831227" y="0"/>
                </a:moveTo>
                <a:lnTo>
                  <a:pt x="0" y="0"/>
                </a:lnTo>
                <a:lnTo>
                  <a:pt x="0" y="3232896"/>
                </a:lnTo>
                <a:lnTo>
                  <a:pt x="4831227" y="3232896"/>
                </a:lnTo>
                <a:lnTo>
                  <a:pt x="483122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784487" y="1352943"/>
            <a:ext cx="8719027" cy="12502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96"/>
              </a:lnSpc>
              <a:spcBef>
                <a:spcPct val="0"/>
              </a:spcBef>
            </a:pPr>
            <a:r>
              <a:rPr lang="en-US" sz="735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80452" y="3408038"/>
            <a:ext cx="14564624" cy="34137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2465" indent="-301232" lvl="1">
              <a:lnSpc>
                <a:spcPts val="3906"/>
              </a:lnSpc>
              <a:buFont typeface="Arial"/>
              <a:buChar char="•"/>
            </a:pPr>
            <a:r>
              <a:rPr lang="en-US" sz="2790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Focus on restocking Home and Electronics to meet future demand.</a:t>
            </a:r>
          </a:p>
          <a:p>
            <a:pPr algn="just" marL="602465" indent="-301232" lvl="1">
              <a:lnSpc>
                <a:spcPts val="3906"/>
              </a:lnSpc>
              <a:buFont typeface="Arial"/>
              <a:buChar char="•"/>
            </a:pPr>
            <a:r>
              <a:rPr lang="en-US" sz="2790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Leverage Electronics’ high revenue performance with better availability and promotions.</a:t>
            </a:r>
          </a:p>
          <a:p>
            <a:pPr algn="just" marL="602465" indent="-301232" lvl="1">
              <a:lnSpc>
                <a:spcPts val="3906"/>
              </a:lnSpc>
              <a:buFont typeface="Arial"/>
              <a:buChar char="•"/>
            </a:pPr>
            <a:r>
              <a:rPr lang="en-US" sz="2790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Analyze why sales drop in March and April — consider seasonal marketing campaigns.</a:t>
            </a:r>
          </a:p>
          <a:p>
            <a:pPr algn="just" marL="602465" indent="-301232" lvl="1">
              <a:lnSpc>
                <a:spcPts val="3906"/>
              </a:lnSpc>
              <a:buFont typeface="Arial"/>
              <a:buChar char="•"/>
            </a:pPr>
            <a:r>
              <a:rPr lang="en-US" sz="2790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Target East and South regions for higher GDP alignment with growth plans</a:t>
            </a:r>
          </a:p>
          <a:p>
            <a:pPr algn="r">
              <a:lnSpc>
                <a:spcPts val="390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911166" y="4080074"/>
            <a:ext cx="12465667" cy="1508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28"/>
              </a:lnSpc>
            </a:pPr>
            <a:r>
              <a:rPr lang="en-US" sz="11216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Thank You</a:t>
            </a:r>
          </a:p>
        </p:txBody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6209309"/>
            <a:ext cx="18178242" cy="4077691"/>
          </a:xfrm>
          <a:custGeom>
            <a:avLst/>
            <a:gdLst/>
            <a:ahLst/>
            <a:cxnLst/>
            <a:rect r="r" b="b" t="t" l="l"/>
            <a:pathLst>
              <a:path h="4077691" w="18178242">
                <a:moveTo>
                  <a:pt x="0" y="0"/>
                </a:moveTo>
                <a:lnTo>
                  <a:pt x="18178242" y="0"/>
                </a:lnTo>
                <a:lnTo>
                  <a:pt x="18178242" y="4077691"/>
                </a:lnTo>
                <a:lnTo>
                  <a:pt x="0" y="407769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-2945155" y="5588983"/>
            <a:ext cx="7947711" cy="5318343"/>
          </a:xfrm>
          <a:custGeom>
            <a:avLst/>
            <a:gdLst/>
            <a:ahLst/>
            <a:cxnLst/>
            <a:rect r="r" b="b" t="t" l="l"/>
            <a:pathLst>
              <a:path h="5318343" w="7947711">
                <a:moveTo>
                  <a:pt x="0" y="0"/>
                </a:moveTo>
                <a:lnTo>
                  <a:pt x="7947710" y="0"/>
                </a:lnTo>
                <a:lnTo>
                  <a:pt x="7947710" y="5318343"/>
                </a:lnTo>
                <a:lnTo>
                  <a:pt x="0" y="531834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0">
            <a:off x="13285445" y="5143500"/>
            <a:ext cx="7947711" cy="5318343"/>
          </a:xfrm>
          <a:custGeom>
            <a:avLst/>
            <a:gdLst/>
            <a:ahLst/>
            <a:cxnLst/>
            <a:rect r="r" b="b" t="t" l="l"/>
            <a:pathLst>
              <a:path h="5318343" w="7947711">
                <a:moveTo>
                  <a:pt x="7947710" y="0"/>
                </a:moveTo>
                <a:lnTo>
                  <a:pt x="0" y="0"/>
                </a:lnTo>
                <a:lnTo>
                  <a:pt x="0" y="5318343"/>
                </a:lnTo>
                <a:lnTo>
                  <a:pt x="7947710" y="5318343"/>
                </a:lnTo>
                <a:lnTo>
                  <a:pt x="794771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-250746" y="-717866"/>
            <a:ext cx="5220123" cy="3493133"/>
          </a:xfrm>
          <a:custGeom>
            <a:avLst/>
            <a:gdLst/>
            <a:ahLst/>
            <a:cxnLst/>
            <a:rect r="r" b="b" t="t" l="l"/>
            <a:pathLst>
              <a:path h="3493133" w="5220123">
                <a:moveTo>
                  <a:pt x="5220124" y="0"/>
                </a:moveTo>
                <a:lnTo>
                  <a:pt x="0" y="0"/>
                </a:lnTo>
                <a:lnTo>
                  <a:pt x="0" y="3493132"/>
                </a:lnTo>
                <a:lnTo>
                  <a:pt x="5220124" y="3493132"/>
                </a:lnTo>
                <a:lnTo>
                  <a:pt x="5220124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2396931" y="-2747982"/>
            <a:ext cx="5918213" cy="3960271"/>
          </a:xfrm>
          <a:custGeom>
            <a:avLst/>
            <a:gdLst/>
            <a:ahLst/>
            <a:cxnLst/>
            <a:rect r="r" b="b" t="t" l="l"/>
            <a:pathLst>
              <a:path h="3960271" w="5918213">
                <a:moveTo>
                  <a:pt x="0" y="0"/>
                </a:moveTo>
                <a:lnTo>
                  <a:pt x="5918213" y="0"/>
                </a:lnTo>
                <a:lnTo>
                  <a:pt x="5918213" y="3960271"/>
                </a:lnTo>
                <a:lnTo>
                  <a:pt x="0" y="39602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3318622" y="-717866"/>
            <a:ext cx="5220123" cy="3493133"/>
          </a:xfrm>
          <a:custGeom>
            <a:avLst/>
            <a:gdLst/>
            <a:ahLst/>
            <a:cxnLst/>
            <a:rect r="r" b="b" t="t" l="l"/>
            <a:pathLst>
              <a:path h="3493133" w="5220123">
                <a:moveTo>
                  <a:pt x="0" y="0"/>
                </a:moveTo>
                <a:lnTo>
                  <a:pt x="5220124" y="0"/>
                </a:lnTo>
                <a:lnTo>
                  <a:pt x="5220124" y="3493132"/>
                </a:lnTo>
                <a:lnTo>
                  <a:pt x="0" y="34931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10326338" y="-2747982"/>
            <a:ext cx="5918213" cy="3960271"/>
          </a:xfrm>
          <a:custGeom>
            <a:avLst/>
            <a:gdLst/>
            <a:ahLst/>
            <a:cxnLst/>
            <a:rect r="r" b="b" t="t" l="l"/>
            <a:pathLst>
              <a:path h="3960271" w="5918213">
                <a:moveTo>
                  <a:pt x="5918213" y="0"/>
                </a:moveTo>
                <a:lnTo>
                  <a:pt x="0" y="0"/>
                </a:lnTo>
                <a:lnTo>
                  <a:pt x="0" y="3960271"/>
                </a:lnTo>
                <a:lnTo>
                  <a:pt x="5918213" y="3960271"/>
                </a:lnTo>
                <a:lnTo>
                  <a:pt x="5918213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5790438" y="1463597"/>
            <a:ext cx="6867944" cy="8426925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1796143" y="1028700"/>
            <a:ext cx="14695714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7534093"/>
            <a:ext cx="17259300" cy="3871557"/>
          </a:xfrm>
          <a:custGeom>
            <a:avLst/>
            <a:gdLst/>
            <a:ahLst/>
            <a:cxnLst/>
            <a:rect r="r" b="b" t="t" l="l"/>
            <a:pathLst>
              <a:path h="3871557" w="17259300">
                <a:moveTo>
                  <a:pt x="0" y="0"/>
                </a:moveTo>
                <a:lnTo>
                  <a:pt x="17259300" y="0"/>
                </a:lnTo>
                <a:lnTo>
                  <a:pt x="17259300" y="3871557"/>
                </a:lnTo>
                <a:lnTo>
                  <a:pt x="0" y="38715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-483229" y="7450267"/>
            <a:ext cx="4500487" cy="3011576"/>
          </a:xfrm>
          <a:custGeom>
            <a:avLst/>
            <a:gdLst/>
            <a:ahLst/>
            <a:cxnLst/>
            <a:rect r="r" b="b" t="t" l="l"/>
            <a:pathLst>
              <a:path h="3011576" w="4500487">
                <a:moveTo>
                  <a:pt x="0" y="0"/>
                </a:moveTo>
                <a:lnTo>
                  <a:pt x="4500486" y="0"/>
                </a:lnTo>
                <a:lnTo>
                  <a:pt x="4500486" y="3011576"/>
                </a:lnTo>
                <a:lnTo>
                  <a:pt x="0" y="30115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0">
            <a:off x="13598240" y="7342932"/>
            <a:ext cx="4660889" cy="3118911"/>
          </a:xfrm>
          <a:custGeom>
            <a:avLst/>
            <a:gdLst/>
            <a:ahLst/>
            <a:cxnLst/>
            <a:rect r="r" b="b" t="t" l="l"/>
            <a:pathLst>
              <a:path h="3118911" w="4660889">
                <a:moveTo>
                  <a:pt x="4660888" y="0"/>
                </a:moveTo>
                <a:lnTo>
                  <a:pt x="0" y="0"/>
                </a:lnTo>
                <a:lnTo>
                  <a:pt x="0" y="3118911"/>
                </a:lnTo>
                <a:lnTo>
                  <a:pt x="4660888" y="3118911"/>
                </a:lnTo>
                <a:lnTo>
                  <a:pt x="4660888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-456071" y="-284469"/>
            <a:ext cx="4273046" cy="2859380"/>
          </a:xfrm>
          <a:custGeom>
            <a:avLst/>
            <a:gdLst/>
            <a:ahLst/>
            <a:cxnLst/>
            <a:rect r="r" b="b" t="t" l="l"/>
            <a:pathLst>
              <a:path h="2859380" w="4273046">
                <a:moveTo>
                  <a:pt x="4273046" y="0"/>
                </a:moveTo>
                <a:lnTo>
                  <a:pt x="0" y="0"/>
                </a:lnTo>
                <a:lnTo>
                  <a:pt x="0" y="2859380"/>
                </a:lnTo>
                <a:lnTo>
                  <a:pt x="4273046" y="2859380"/>
                </a:lnTo>
                <a:lnTo>
                  <a:pt x="4273046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711242" y="-1946265"/>
            <a:ext cx="4844483" cy="3241766"/>
          </a:xfrm>
          <a:custGeom>
            <a:avLst/>
            <a:gdLst/>
            <a:ahLst/>
            <a:cxnLst/>
            <a:rect r="r" b="b" t="t" l="l"/>
            <a:pathLst>
              <a:path h="3241766" w="4844483">
                <a:moveTo>
                  <a:pt x="0" y="0"/>
                </a:moveTo>
                <a:lnTo>
                  <a:pt x="4844483" y="0"/>
                </a:lnTo>
                <a:lnTo>
                  <a:pt x="4844483" y="3241766"/>
                </a:lnTo>
                <a:lnTo>
                  <a:pt x="0" y="32417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4640548" y="-289143"/>
            <a:ext cx="4261354" cy="2851556"/>
          </a:xfrm>
          <a:custGeom>
            <a:avLst/>
            <a:gdLst/>
            <a:ahLst/>
            <a:cxnLst/>
            <a:rect r="r" b="b" t="t" l="l"/>
            <a:pathLst>
              <a:path h="2851556" w="4261354">
                <a:moveTo>
                  <a:pt x="0" y="0"/>
                </a:moveTo>
                <a:lnTo>
                  <a:pt x="4261353" y="0"/>
                </a:lnTo>
                <a:lnTo>
                  <a:pt x="4261353" y="2851556"/>
                </a:lnTo>
                <a:lnTo>
                  <a:pt x="0" y="28515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12197850" y="-1946392"/>
            <a:ext cx="4831227" cy="3232896"/>
          </a:xfrm>
          <a:custGeom>
            <a:avLst/>
            <a:gdLst/>
            <a:ahLst/>
            <a:cxnLst/>
            <a:rect r="r" b="b" t="t" l="l"/>
            <a:pathLst>
              <a:path h="3232896" w="4831227">
                <a:moveTo>
                  <a:pt x="4831227" y="0"/>
                </a:moveTo>
                <a:lnTo>
                  <a:pt x="0" y="0"/>
                </a:lnTo>
                <a:lnTo>
                  <a:pt x="0" y="3232896"/>
                </a:lnTo>
                <a:lnTo>
                  <a:pt x="4831227" y="3232896"/>
                </a:lnTo>
                <a:lnTo>
                  <a:pt x="483122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815990" y="3051202"/>
            <a:ext cx="10656019" cy="2556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96"/>
              </a:lnSpc>
              <a:spcBef>
                <a:spcPct val="0"/>
              </a:spcBef>
            </a:pPr>
            <a:r>
              <a:rPr lang="en-US" b="true" sz="7354">
                <a:solidFill>
                  <a:srgbClr val="1E467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RETAIL SALES DASHBOARD PROJECT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25250" y="2748794"/>
            <a:ext cx="5640" cy="679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1191374" y="7801338"/>
            <a:ext cx="16067926" cy="3604311"/>
          </a:xfrm>
          <a:custGeom>
            <a:avLst/>
            <a:gdLst/>
            <a:ahLst/>
            <a:cxnLst/>
            <a:rect r="r" b="b" t="t" l="l"/>
            <a:pathLst>
              <a:path h="3604311" w="16067926">
                <a:moveTo>
                  <a:pt x="0" y="0"/>
                </a:moveTo>
                <a:lnTo>
                  <a:pt x="16067926" y="0"/>
                </a:lnTo>
                <a:lnTo>
                  <a:pt x="16067926" y="3604312"/>
                </a:lnTo>
                <a:lnTo>
                  <a:pt x="0" y="3604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-483229" y="7450267"/>
            <a:ext cx="4500487" cy="3011576"/>
          </a:xfrm>
          <a:custGeom>
            <a:avLst/>
            <a:gdLst/>
            <a:ahLst/>
            <a:cxnLst/>
            <a:rect r="r" b="b" t="t" l="l"/>
            <a:pathLst>
              <a:path h="3011576" w="4500487">
                <a:moveTo>
                  <a:pt x="0" y="0"/>
                </a:moveTo>
                <a:lnTo>
                  <a:pt x="4500486" y="0"/>
                </a:lnTo>
                <a:lnTo>
                  <a:pt x="4500486" y="3011576"/>
                </a:lnTo>
                <a:lnTo>
                  <a:pt x="0" y="30115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0">
            <a:off x="13598240" y="7342932"/>
            <a:ext cx="4660889" cy="3118911"/>
          </a:xfrm>
          <a:custGeom>
            <a:avLst/>
            <a:gdLst/>
            <a:ahLst/>
            <a:cxnLst/>
            <a:rect r="r" b="b" t="t" l="l"/>
            <a:pathLst>
              <a:path h="3118911" w="4660889">
                <a:moveTo>
                  <a:pt x="4660888" y="0"/>
                </a:moveTo>
                <a:lnTo>
                  <a:pt x="0" y="0"/>
                </a:lnTo>
                <a:lnTo>
                  <a:pt x="0" y="3118911"/>
                </a:lnTo>
                <a:lnTo>
                  <a:pt x="4660888" y="3118911"/>
                </a:lnTo>
                <a:lnTo>
                  <a:pt x="4660888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-456071" y="-284469"/>
            <a:ext cx="4273046" cy="2859380"/>
          </a:xfrm>
          <a:custGeom>
            <a:avLst/>
            <a:gdLst/>
            <a:ahLst/>
            <a:cxnLst/>
            <a:rect r="r" b="b" t="t" l="l"/>
            <a:pathLst>
              <a:path h="2859380" w="4273046">
                <a:moveTo>
                  <a:pt x="4273046" y="0"/>
                </a:moveTo>
                <a:lnTo>
                  <a:pt x="0" y="0"/>
                </a:lnTo>
                <a:lnTo>
                  <a:pt x="0" y="2859380"/>
                </a:lnTo>
                <a:lnTo>
                  <a:pt x="4273046" y="2859380"/>
                </a:lnTo>
                <a:lnTo>
                  <a:pt x="4273046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711242" y="-1946265"/>
            <a:ext cx="4844483" cy="3241766"/>
          </a:xfrm>
          <a:custGeom>
            <a:avLst/>
            <a:gdLst/>
            <a:ahLst/>
            <a:cxnLst/>
            <a:rect r="r" b="b" t="t" l="l"/>
            <a:pathLst>
              <a:path h="3241766" w="4844483">
                <a:moveTo>
                  <a:pt x="0" y="0"/>
                </a:moveTo>
                <a:lnTo>
                  <a:pt x="4844483" y="0"/>
                </a:lnTo>
                <a:lnTo>
                  <a:pt x="4844483" y="3241766"/>
                </a:lnTo>
                <a:lnTo>
                  <a:pt x="0" y="32417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4640548" y="-289143"/>
            <a:ext cx="4261354" cy="2851556"/>
          </a:xfrm>
          <a:custGeom>
            <a:avLst/>
            <a:gdLst/>
            <a:ahLst/>
            <a:cxnLst/>
            <a:rect r="r" b="b" t="t" l="l"/>
            <a:pathLst>
              <a:path h="2851556" w="4261354">
                <a:moveTo>
                  <a:pt x="0" y="0"/>
                </a:moveTo>
                <a:lnTo>
                  <a:pt x="4261353" y="0"/>
                </a:lnTo>
                <a:lnTo>
                  <a:pt x="4261353" y="2851556"/>
                </a:lnTo>
                <a:lnTo>
                  <a:pt x="0" y="28515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12197850" y="-1946392"/>
            <a:ext cx="4831227" cy="3232896"/>
          </a:xfrm>
          <a:custGeom>
            <a:avLst/>
            <a:gdLst/>
            <a:ahLst/>
            <a:cxnLst/>
            <a:rect r="r" b="b" t="t" l="l"/>
            <a:pathLst>
              <a:path h="3232896" w="4831227">
                <a:moveTo>
                  <a:pt x="4831227" y="0"/>
                </a:moveTo>
                <a:lnTo>
                  <a:pt x="0" y="0"/>
                </a:lnTo>
                <a:lnTo>
                  <a:pt x="0" y="3232896"/>
                </a:lnTo>
                <a:lnTo>
                  <a:pt x="4831227" y="3232896"/>
                </a:lnTo>
                <a:lnTo>
                  <a:pt x="483122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509591" y="2593513"/>
            <a:ext cx="4207745" cy="5207826"/>
          </a:xfrm>
          <a:custGeom>
            <a:avLst/>
            <a:gdLst/>
            <a:ahLst/>
            <a:cxnLst/>
            <a:rect r="r" b="b" t="t" l="l"/>
            <a:pathLst>
              <a:path h="5207826" w="4207745">
                <a:moveTo>
                  <a:pt x="0" y="0"/>
                </a:moveTo>
                <a:lnTo>
                  <a:pt x="4207745" y="0"/>
                </a:lnTo>
                <a:lnTo>
                  <a:pt x="4207745" y="5207825"/>
                </a:lnTo>
                <a:lnTo>
                  <a:pt x="0" y="520782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017257" y="1199411"/>
            <a:ext cx="10032110" cy="1251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96"/>
              </a:lnSpc>
              <a:spcBef>
                <a:spcPct val="0"/>
              </a:spcBef>
            </a:pPr>
            <a:r>
              <a:rPr lang="en-US" b="true" sz="7354">
                <a:solidFill>
                  <a:srgbClr val="1E467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DATASET OVERVIEW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325250" y="2748794"/>
            <a:ext cx="5640" cy="679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1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2949351" y="2558674"/>
            <a:ext cx="8841192" cy="5959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5056" indent="-367528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Dataset tracks product-level retail sales across Electronics, Toys, Clothing, and Home categories.</a:t>
            </a:r>
          </a:p>
          <a:p>
            <a:pPr algn="just" marL="735056" indent="-367528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Key fields include: Category, Revenue, Price, Availability, Stock, Region, Month, and Quantity.</a:t>
            </a:r>
          </a:p>
          <a:p>
            <a:pPr algn="just" marL="735056" indent="-367528" lvl="1">
              <a:lnSpc>
                <a:spcPts val="4766"/>
              </a:lnSpc>
              <a:buFont typeface="Arial"/>
              <a:buChar char="•"/>
            </a:pPr>
            <a:r>
              <a:rPr lang="en-US" sz="34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Ideal for analyzing sales trends, inventory levels, pricing, and regional performance.</a:t>
            </a:r>
          </a:p>
          <a:p>
            <a:pPr algn="ctr">
              <a:lnSpc>
                <a:spcPts val="476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1191374" y="7801338"/>
            <a:ext cx="16067926" cy="3604311"/>
          </a:xfrm>
          <a:custGeom>
            <a:avLst/>
            <a:gdLst/>
            <a:ahLst/>
            <a:cxnLst/>
            <a:rect r="r" b="b" t="t" l="l"/>
            <a:pathLst>
              <a:path h="3604311" w="16067926">
                <a:moveTo>
                  <a:pt x="0" y="0"/>
                </a:moveTo>
                <a:lnTo>
                  <a:pt x="16067926" y="0"/>
                </a:lnTo>
                <a:lnTo>
                  <a:pt x="16067926" y="3604312"/>
                </a:lnTo>
                <a:lnTo>
                  <a:pt x="0" y="3604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-483229" y="7450267"/>
            <a:ext cx="4500487" cy="3011576"/>
          </a:xfrm>
          <a:custGeom>
            <a:avLst/>
            <a:gdLst/>
            <a:ahLst/>
            <a:cxnLst/>
            <a:rect r="r" b="b" t="t" l="l"/>
            <a:pathLst>
              <a:path h="3011576" w="4500487">
                <a:moveTo>
                  <a:pt x="0" y="0"/>
                </a:moveTo>
                <a:lnTo>
                  <a:pt x="4500486" y="0"/>
                </a:lnTo>
                <a:lnTo>
                  <a:pt x="4500486" y="3011576"/>
                </a:lnTo>
                <a:lnTo>
                  <a:pt x="0" y="30115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0">
            <a:off x="13598240" y="7342932"/>
            <a:ext cx="4660889" cy="3118911"/>
          </a:xfrm>
          <a:custGeom>
            <a:avLst/>
            <a:gdLst/>
            <a:ahLst/>
            <a:cxnLst/>
            <a:rect r="r" b="b" t="t" l="l"/>
            <a:pathLst>
              <a:path h="3118911" w="4660889">
                <a:moveTo>
                  <a:pt x="4660888" y="0"/>
                </a:moveTo>
                <a:lnTo>
                  <a:pt x="0" y="0"/>
                </a:lnTo>
                <a:lnTo>
                  <a:pt x="0" y="3118911"/>
                </a:lnTo>
                <a:lnTo>
                  <a:pt x="4660888" y="3118911"/>
                </a:lnTo>
                <a:lnTo>
                  <a:pt x="4660888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-456071" y="-284469"/>
            <a:ext cx="4273046" cy="2859380"/>
          </a:xfrm>
          <a:custGeom>
            <a:avLst/>
            <a:gdLst/>
            <a:ahLst/>
            <a:cxnLst/>
            <a:rect r="r" b="b" t="t" l="l"/>
            <a:pathLst>
              <a:path h="2859380" w="4273046">
                <a:moveTo>
                  <a:pt x="4273046" y="0"/>
                </a:moveTo>
                <a:lnTo>
                  <a:pt x="0" y="0"/>
                </a:lnTo>
                <a:lnTo>
                  <a:pt x="0" y="2859380"/>
                </a:lnTo>
                <a:lnTo>
                  <a:pt x="4273046" y="2859380"/>
                </a:lnTo>
                <a:lnTo>
                  <a:pt x="4273046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711242" y="-1946265"/>
            <a:ext cx="4844483" cy="3241766"/>
          </a:xfrm>
          <a:custGeom>
            <a:avLst/>
            <a:gdLst/>
            <a:ahLst/>
            <a:cxnLst/>
            <a:rect r="r" b="b" t="t" l="l"/>
            <a:pathLst>
              <a:path h="3241766" w="4844483">
                <a:moveTo>
                  <a:pt x="0" y="0"/>
                </a:moveTo>
                <a:lnTo>
                  <a:pt x="4844483" y="0"/>
                </a:lnTo>
                <a:lnTo>
                  <a:pt x="4844483" y="3241766"/>
                </a:lnTo>
                <a:lnTo>
                  <a:pt x="0" y="32417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4640548" y="-289143"/>
            <a:ext cx="4261354" cy="2851556"/>
          </a:xfrm>
          <a:custGeom>
            <a:avLst/>
            <a:gdLst/>
            <a:ahLst/>
            <a:cxnLst/>
            <a:rect r="r" b="b" t="t" l="l"/>
            <a:pathLst>
              <a:path h="2851556" w="4261354">
                <a:moveTo>
                  <a:pt x="0" y="0"/>
                </a:moveTo>
                <a:lnTo>
                  <a:pt x="4261353" y="0"/>
                </a:lnTo>
                <a:lnTo>
                  <a:pt x="4261353" y="2851556"/>
                </a:lnTo>
                <a:lnTo>
                  <a:pt x="0" y="28515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12197850" y="-1946392"/>
            <a:ext cx="4831227" cy="3232896"/>
          </a:xfrm>
          <a:custGeom>
            <a:avLst/>
            <a:gdLst/>
            <a:ahLst/>
            <a:cxnLst/>
            <a:rect r="r" b="b" t="t" l="l"/>
            <a:pathLst>
              <a:path h="3232896" w="4831227">
                <a:moveTo>
                  <a:pt x="4831227" y="0"/>
                </a:moveTo>
                <a:lnTo>
                  <a:pt x="0" y="0"/>
                </a:lnTo>
                <a:lnTo>
                  <a:pt x="0" y="3232896"/>
                </a:lnTo>
                <a:lnTo>
                  <a:pt x="4831227" y="3232896"/>
                </a:lnTo>
                <a:lnTo>
                  <a:pt x="483122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508445" y="1050910"/>
            <a:ext cx="6658700" cy="16939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33"/>
              </a:lnSpc>
              <a:spcBef>
                <a:spcPct val="0"/>
              </a:spcBef>
            </a:pPr>
            <a:r>
              <a:rPr lang="en-US" b="true" sz="4881">
                <a:solidFill>
                  <a:srgbClr val="1E467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DASHBOARD OVERVIEW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25250" y="2748794"/>
            <a:ext cx="5640" cy="679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1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680452" y="2905468"/>
            <a:ext cx="14904223" cy="5595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KPIs like Total Revenue, Total Quantity, and Total Population are shown via cards.</a:t>
            </a:r>
          </a:p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Visual Types:</a:t>
            </a:r>
          </a:p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Bar charts: Revenue &amp; quantity comparisons</a:t>
            </a:r>
          </a:p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Pie charts: Average price distribution</a:t>
            </a:r>
          </a:p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Line &amp; area charts: Time series trends</a:t>
            </a:r>
          </a:p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Tree maps: Regional GDP</a:t>
            </a:r>
          </a:p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Slicers/filters for month and category interactivity</a:t>
            </a:r>
          </a:p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Visualizations support business stakeholders in decision-making.</a:t>
            </a:r>
          </a:p>
          <a:p>
            <a:pPr algn="just">
              <a:lnSpc>
                <a:spcPts val="448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7534093"/>
            <a:ext cx="17259300" cy="3871557"/>
          </a:xfrm>
          <a:custGeom>
            <a:avLst/>
            <a:gdLst/>
            <a:ahLst/>
            <a:cxnLst/>
            <a:rect r="r" b="b" t="t" l="l"/>
            <a:pathLst>
              <a:path h="3871557" w="17259300">
                <a:moveTo>
                  <a:pt x="0" y="0"/>
                </a:moveTo>
                <a:lnTo>
                  <a:pt x="17259300" y="0"/>
                </a:lnTo>
                <a:lnTo>
                  <a:pt x="17259300" y="3871557"/>
                </a:lnTo>
                <a:lnTo>
                  <a:pt x="0" y="38715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-483229" y="7450267"/>
            <a:ext cx="4500487" cy="3011576"/>
          </a:xfrm>
          <a:custGeom>
            <a:avLst/>
            <a:gdLst/>
            <a:ahLst/>
            <a:cxnLst/>
            <a:rect r="r" b="b" t="t" l="l"/>
            <a:pathLst>
              <a:path h="3011576" w="4500487">
                <a:moveTo>
                  <a:pt x="0" y="0"/>
                </a:moveTo>
                <a:lnTo>
                  <a:pt x="4500486" y="0"/>
                </a:lnTo>
                <a:lnTo>
                  <a:pt x="4500486" y="3011576"/>
                </a:lnTo>
                <a:lnTo>
                  <a:pt x="0" y="30115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0">
            <a:off x="13598240" y="7342932"/>
            <a:ext cx="4660889" cy="3118911"/>
          </a:xfrm>
          <a:custGeom>
            <a:avLst/>
            <a:gdLst/>
            <a:ahLst/>
            <a:cxnLst/>
            <a:rect r="r" b="b" t="t" l="l"/>
            <a:pathLst>
              <a:path h="3118911" w="4660889">
                <a:moveTo>
                  <a:pt x="4660888" y="0"/>
                </a:moveTo>
                <a:lnTo>
                  <a:pt x="0" y="0"/>
                </a:lnTo>
                <a:lnTo>
                  <a:pt x="0" y="3118911"/>
                </a:lnTo>
                <a:lnTo>
                  <a:pt x="4660888" y="3118911"/>
                </a:lnTo>
                <a:lnTo>
                  <a:pt x="4660888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-456071" y="-284469"/>
            <a:ext cx="4273046" cy="2859380"/>
          </a:xfrm>
          <a:custGeom>
            <a:avLst/>
            <a:gdLst/>
            <a:ahLst/>
            <a:cxnLst/>
            <a:rect r="r" b="b" t="t" l="l"/>
            <a:pathLst>
              <a:path h="2859380" w="4273046">
                <a:moveTo>
                  <a:pt x="4273046" y="0"/>
                </a:moveTo>
                <a:lnTo>
                  <a:pt x="0" y="0"/>
                </a:lnTo>
                <a:lnTo>
                  <a:pt x="0" y="2859380"/>
                </a:lnTo>
                <a:lnTo>
                  <a:pt x="4273046" y="2859380"/>
                </a:lnTo>
                <a:lnTo>
                  <a:pt x="4273046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711242" y="-1946265"/>
            <a:ext cx="4844483" cy="3241766"/>
          </a:xfrm>
          <a:custGeom>
            <a:avLst/>
            <a:gdLst/>
            <a:ahLst/>
            <a:cxnLst/>
            <a:rect r="r" b="b" t="t" l="l"/>
            <a:pathLst>
              <a:path h="3241766" w="4844483">
                <a:moveTo>
                  <a:pt x="0" y="0"/>
                </a:moveTo>
                <a:lnTo>
                  <a:pt x="4844483" y="0"/>
                </a:lnTo>
                <a:lnTo>
                  <a:pt x="4844483" y="3241766"/>
                </a:lnTo>
                <a:lnTo>
                  <a:pt x="0" y="32417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4640548" y="-289143"/>
            <a:ext cx="4261354" cy="2851556"/>
          </a:xfrm>
          <a:custGeom>
            <a:avLst/>
            <a:gdLst/>
            <a:ahLst/>
            <a:cxnLst/>
            <a:rect r="r" b="b" t="t" l="l"/>
            <a:pathLst>
              <a:path h="2851556" w="4261354">
                <a:moveTo>
                  <a:pt x="0" y="0"/>
                </a:moveTo>
                <a:lnTo>
                  <a:pt x="4261353" y="0"/>
                </a:lnTo>
                <a:lnTo>
                  <a:pt x="4261353" y="2851556"/>
                </a:lnTo>
                <a:lnTo>
                  <a:pt x="0" y="28515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12197850" y="-1946392"/>
            <a:ext cx="4831227" cy="3232896"/>
          </a:xfrm>
          <a:custGeom>
            <a:avLst/>
            <a:gdLst/>
            <a:ahLst/>
            <a:cxnLst/>
            <a:rect r="r" b="b" t="t" l="l"/>
            <a:pathLst>
              <a:path h="3232896" w="4831227">
                <a:moveTo>
                  <a:pt x="4831227" y="0"/>
                </a:moveTo>
                <a:lnTo>
                  <a:pt x="0" y="0"/>
                </a:lnTo>
                <a:lnTo>
                  <a:pt x="0" y="3232896"/>
                </a:lnTo>
                <a:lnTo>
                  <a:pt x="4831227" y="3232896"/>
                </a:lnTo>
                <a:lnTo>
                  <a:pt x="483122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10190023" y="5657256"/>
            <a:ext cx="3194709" cy="2491873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5994945" y="6091380"/>
            <a:ext cx="2495449" cy="1896542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680452" y="3120120"/>
            <a:ext cx="2486394" cy="2537136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4805358" y="3630582"/>
            <a:ext cx="10608265" cy="1201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99"/>
              </a:lnSpc>
              <a:spcBef>
                <a:spcPct val="0"/>
              </a:spcBef>
            </a:pPr>
            <a:r>
              <a:rPr lang="en-US" b="true" sz="7071">
                <a:solidFill>
                  <a:srgbClr val="1E467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DASHBOARD VISUALS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49613" y="1659987"/>
            <a:ext cx="12666328" cy="7850051"/>
          </a:xfrm>
          <a:custGeom>
            <a:avLst/>
            <a:gdLst/>
            <a:ahLst/>
            <a:cxnLst/>
            <a:rect r="r" b="b" t="t" l="l"/>
            <a:pathLst>
              <a:path h="7850051" w="12666328">
                <a:moveTo>
                  <a:pt x="0" y="0"/>
                </a:moveTo>
                <a:lnTo>
                  <a:pt x="12666328" y="0"/>
                </a:lnTo>
                <a:lnTo>
                  <a:pt x="12666328" y="7850051"/>
                </a:lnTo>
                <a:lnTo>
                  <a:pt x="0" y="78500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97" r="0" b="-397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254355" y="684942"/>
            <a:ext cx="1779290" cy="620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5"/>
              </a:lnSpc>
              <a:spcBef>
                <a:spcPct val="0"/>
              </a:spcBef>
            </a:pPr>
            <a:r>
              <a:rPr lang="en-US" sz="3682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PART-1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1191374" y="7801338"/>
            <a:ext cx="16067926" cy="3604311"/>
          </a:xfrm>
          <a:custGeom>
            <a:avLst/>
            <a:gdLst/>
            <a:ahLst/>
            <a:cxnLst/>
            <a:rect r="r" b="b" t="t" l="l"/>
            <a:pathLst>
              <a:path h="3604311" w="16067926">
                <a:moveTo>
                  <a:pt x="0" y="0"/>
                </a:moveTo>
                <a:lnTo>
                  <a:pt x="16067926" y="0"/>
                </a:lnTo>
                <a:lnTo>
                  <a:pt x="16067926" y="3604312"/>
                </a:lnTo>
                <a:lnTo>
                  <a:pt x="0" y="3604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-483229" y="7450267"/>
            <a:ext cx="4500487" cy="3011576"/>
          </a:xfrm>
          <a:custGeom>
            <a:avLst/>
            <a:gdLst/>
            <a:ahLst/>
            <a:cxnLst/>
            <a:rect r="r" b="b" t="t" l="l"/>
            <a:pathLst>
              <a:path h="3011576" w="4500487">
                <a:moveTo>
                  <a:pt x="0" y="0"/>
                </a:moveTo>
                <a:lnTo>
                  <a:pt x="4500486" y="0"/>
                </a:lnTo>
                <a:lnTo>
                  <a:pt x="4500486" y="3011576"/>
                </a:lnTo>
                <a:lnTo>
                  <a:pt x="0" y="30115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0">
            <a:off x="13598240" y="7342932"/>
            <a:ext cx="4660889" cy="3118911"/>
          </a:xfrm>
          <a:custGeom>
            <a:avLst/>
            <a:gdLst/>
            <a:ahLst/>
            <a:cxnLst/>
            <a:rect r="r" b="b" t="t" l="l"/>
            <a:pathLst>
              <a:path h="3118911" w="4660889">
                <a:moveTo>
                  <a:pt x="4660888" y="0"/>
                </a:moveTo>
                <a:lnTo>
                  <a:pt x="0" y="0"/>
                </a:lnTo>
                <a:lnTo>
                  <a:pt x="0" y="3118911"/>
                </a:lnTo>
                <a:lnTo>
                  <a:pt x="4660888" y="3118911"/>
                </a:lnTo>
                <a:lnTo>
                  <a:pt x="4660888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-456071" y="-284469"/>
            <a:ext cx="4273046" cy="2859380"/>
          </a:xfrm>
          <a:custGeom>
            <a:avLst/>
            <a:gdLst/>
            <a:ahLst/>
            <a:cxnLst/>
            <a:rect r="r" b="b" t="t" l="l"/>
            <a:pathLst>
              <a:path h="2859380" w="4273046">
                <a:moveTo>
                  <a:pt x="4273046" y="0"/>
                </a:moveTo>
                <a:lnTo>
                  <a:pt x="0" y="0"/>
                </a:lnTo>
                <a:lnTo>
                  <a:pt x="0" y="2859380"/>
                </a:lnTo>
                <a:lnTo>
                  <a:pt x="4273046" y="2859380"/>
                </a:lnTo>
                <a:lnTo>
                  <a:pt x="4273046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711242" y="-1946265"/>
            <a:ext cx="4844483" cy="3241766"/>
          </a:xfrm>
          <a:custGeom>
            <a:avLst/>
            <a:gdLst/>
            <a:ahLst/>
            <a:cxnLst/>
            <a:rect r="r" b="b" t="t" l="l"/>
            <a:pathLst>
              <a:path h="3241766" w="4844483">
                <a:moveTo>
                  <a:pt x="0" y="0"/>
                </a:moveTo>
                <a:lnTo>
                  <a:pt x="4844483" y="0"/>
                </a:lnTo>
                <a:lnTo>
                  <a:pt x="4844483" y="3241766"/>
                </a:lnTo>
                <a:lnTo>
                  <a:pt x="0" y="32417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4640548" y="-289143"/>
            <a:ext cx="4261354" cy="2851556"/>
          </a:xfrm>
          <a:custGeom>
            <a:avLst/>
            <a:gdLst/>
            <a:ahLst/>
            <a:cxnLst/>
            <a:rect r="r" b="b" t="t" l="l"/>
            <a:pathLst>
              <a:path h="2851556" w="4261354">
                <a:moveTo>
                  <a:pt x="0" y="0"/>
                </a:moveTo>
                <a:lnTo>
                  <a:pt x="4261353" y="0"/>
                </a:lnTo>
                <a:lnTo>
                  <a:pt x="4261353" y="2851556"/>
                </a:lnTo>
                <a:lnTo>
                  <a:pt x="0" y="28515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12197850" y="-1946392"/>
            <a:ext cx="4831227" cy="3232896"/>
          </a:xfrm>
          <a:custGeom>
            <a:avLst/>
            <a:gdLst/>
            <a:ahLst/>
            <a:cxnLst/>
            <a:rect r="r" b="b" t="t" l="l"/>
            <a:pathLst>
              <a:path h="3232896" w="4831227">
                <a:moveTo>
                  <a:pt x="4831227" y="0"/>
                </a:moveTo>
                <a:lnTo>
                  <a:pt x="0" y="0"/>
                </a:lnTo>
                <a:lnTo>
                  <a:pt x="0" y="3232896"/>
                </a:lnTo>
                <a:lnTo>
                  <a:pt x="4831227" y="3232896"/>
                </a:lnTo>
                <a:lnTo>
                  <a:pt x="483122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508445" y="1050910"/>
            <a:ext cx="6658700" cy="827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33"/>
              </a:lnSpc>
              <a:spcBef>
                <a:spcPct val="0"/>
              </a:spcBef>
            </a:pPr>
            <a:r>
              <a:rPr lang="en-US" b="true" sz="4881">
                <a:solidFill>
                  <a:srgbClr val="1E467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INSIGHTS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25250" y="2748794"/>
            <a:ext cx="5640" cy="679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1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680452" y="2905468"/>
            <a:ext cx="14904223" cy="5595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86"/>
              </a:lnSpc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🔴 Total Revenue by Category:</a:t>
            </a:r>
          </a:p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Electronics leads in revenue with 12.08K, followed by Toys and Home.</a:t>
            </a:r>
          </a:p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Clothing contributes the least revenue (7.65K).</a:t>
            </a:r>
          </a:p>
          <a:p>
            <a:pPr algn="l">
              <a:lnSpc>
                <a:spcPts val="4486"/>
              </a:lnSpc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🔴 Total Quantity by Year:</a:t>
            </a:r>
          </a:p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In 2023, a total of 535 units were sold across all categories.</a:t>
            </a:r>
          </a:p>
          <a:p>
            <a:pPr algn="l">
              <a:lnSpc>
                <a:spcPts val="4486"/>
              </a:lnSpc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🔴 Total Population (Card):</a:t>
            </a:r>
          </a:p>
          <a:p>
            <a:pPr algn="l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The market being analyzed has a potential customer base of 525 million.</a:t>
            </a:r>
          </a:p>
          <a:p>
            <a:pPr algn="l">
              <a:lnSpc>
                <a:spcPts val="4486"/>
              </a:lnSpc>
            </a:pPr>
          </a:p>
          <a:p>
            <a:pPr algn="just">
              <a:lnSpc>
                <a:spcPts val="448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46827" y="1864481"/>
            <a:ext cx="12084305" cy="7393819"/>
          </a:xfrm>
          <a:custGeom>
            <a:avLst/>
            <a:gdLst/>
            <a:ahLst/>
            <a:cxnLst/>
            <a:rect r="r" b="b" t="t" l="l"/>
            <a:pathLst>
              <a:path h="7393819" w="12084305">
                <a:moveTo>
                  <a:pt x="0" y="0"/>
                </a:moveTo>
                <a:lnTo>
                  <a:pt x="12084304" y="0"/>
                </a:lnTo>
                <a:lnTo>
                  <a:pt x="12084304" y="7393819"/>
                </a:lnTo>
                <a:lnTo>
                  <a:pt x="0" y="73938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50938" y="684942"/>
            <a:ext cx="1853208" cy="620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55"/>
              </a:lnSpc>
              <a:spcBef>
                <a:spcPct val="0"/>
              </a:spcBef>
            </a:pPr>
            <a:r>
              <a:rPr lang="en-US" sz="3682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PART-2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334" r="0" b="-7184"/>
            </a:stretch>
          </a:blipFill>
        </p:spPr>
      </p:sp>
      <p:sp>
        <p:nvSpPr>
          <p:cNvPr name="Freeform 3" id="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1191374" y="7801338"/>
            <a:ext cx="16067926" cy="3604311"/>
          </a:xfrm>
          <a:custGeom>
            <a:avLst/>
            <a:gdLst/>
            <a:ahLst/>
            <a:cxnLst/>
            <a:rect r="r" b="b" t="t" l="l"/>
            <a:pathLst>
              <a:path h="3604311" w="16067926">
                <a:moveTo>
                  <a:pt x="0" y="0"/>
                </a:moveTo>
                <a:lnTo>
                  <a:pt x="16067926" y="0"/>
                </a:lnTo>
                <a:lnTo>
                  <a:pt x="16067926" y="3604312"/>
                </a:lnTo>
                <a:lnTo>
                  <a:pt x="0" y="36043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-483229" y="7450267"/>
            <a:ext cx="4500487" cy="3011576"/>
          </a:xfrm>
          <a:custGeom>
            <a:avLst/>
            <a:gdLst/>
            <a:ahLst/>
            <a:cxnLst/>
            <a:rect r="r" b="b" t="t" l="l"/>
            <a:pathLst>
              <a:path h="3011576" w="4500487">
                <a:moveTo>
                  <a:pt x="0" y="0"/>
                </a:moveTo>
                <a:lnTo>
                  <a:pt x="4500486" y="0"/>
                </a:lnTo>
                <a:lnTo>
                  <a:pt x="4500486" y="3011576"/>
                </a:lnTo>
                <a:lnTo>
                  <a:pt x="0" y="30115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0">
            <a:off x="13598240" y="7342932"/>
            <a:ext cx="4660889" cy="3118911"/>
          </a:xfrm>
          <a:custGeom>
            <a:avLst/>
            <a:gdLst/>
            <a:ahLst/>
            <a:cxnLst/>
            <a:rect r="r" b="b" t="t" l="l"/>
            <a:pathLst>
              <a:path h="3118911" w="4660889">
                <a:moveTo>
                  <a:pt x="4660888" y="0"/>
                </a:moveTo>
                <a:lnTo>
                  <a:pt x="0" y="0"/>
                </a:lnTo>
                <a:lnTo>
                  <a:pt x="0" y="3118911"/>
                </a:lnTo>
                <a:lnTo>
                  <a:pt x="4660888" y="3118911"/>
                </a:lnTo>
                <a:lnTo>
                  <a:pt x="4660888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-456071" y="-284469"/>
            <a:ext cx="4273046" cy="2859380"/>
          </a:xfrm>
          <a:custGeom>
            <a:avLst/>
            <a:gdLst/>
            <a:ahLst/>
            <a:cxnLst/>
            <a:rect r="r" b="b" t="t" l="l"/>
            <a:pathLst>
              <a:path h="2859380" w="4273046">
                <a:moveTo>
                  <a:pt x="4273046" y="0"/>
                </a:moveTo>
                <a:lnTo>
                  <a:pt x="0" y="0"/>
                </a:lnTo>
                <a:lnTo>
                  <a:pt x="0" y="2859380"/>
                </a:lnTo>
                <a:lnTo>
                  <a:pt x="4273046" y="2859380"/>
                </a:lnTo>
                <a:lnTo>
                  <a:pt x="4273046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711242" y="-1946265"/>
            <a:ext cx="4844483" cy="3241766"/>
          </a:xfrm>
          <a:custGeom>
            <a:avLst/>
            <a:gdLst/>
            <a:ahLst/>
            <a:cxnLst/>
            <a:rect r="r" b="b" t="t" l="l"/>
            <a:pathLst>
              <a:path h="3241766" w="4844483">
                <a:moveTo>
                  <a:pt x="0" y="0"/>
                </a:moveTo>
                <a:lnTo>
                  <a:pt x="4844483" y="0"/>
                </a:lnTo>
                <a:lnTo>
                  <a:pt x="4844483" y="3241766"/>
                </a:lnTo>
                <a:lnTo>
                  <a:pt x="0" y="32417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-10733738">
            <a:off x="14640548" y="-289143"/>
            <a:ext cx="4261354" cy="2851556"/>
          </a:xfrm>
          <a:custGeom>
            <a:avLst/>
            <a:gdLst/>
            <a:ahLst/>
            <a:cxnLst/>
            <a:rect r="r" b="b" t="t" l="l"/>
            <a:pathLst>
              <a:path h="2851556" w="4261354">
                <a:moveTo>
                  <a:pt x="0" y="0"/>
                </a:moveTo>
                <a:lnTo>
                  <a:pt x="4261353" y="0"/>
                </a:lnTo>
                <a:lnTo>
                  <a:pt x="4261353" y="2851556"/>
                </a:lnTo>
                <a:lnTo>
                  <a:pt x="0" y="28515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9" id="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true" flipV="false" rot="-10733738">
            <a:off x="12197850" y="-1946392"/>
            <a:ext cx="4831227" cy="3232896"/>
          </a:xfrm>
          <a:custGeom>
            <a:avLst/>
            <a:gdLst/>
            <a:ahLst/>
            <a:cxnLst/>
            <a:rect r="r" b="b" t="t" l="l"/>
            <a:pathLst>
              <a:path h="3232896" w="4831227">
                <a:moveTo>
                  <a:pt x="4831227" y="0"/>
                </a:moveTo>
                <a:lnTo>
                  <a:pt x="0" y="0"/>
                </a:lnTo>
                <a:lnTo>
                  <a:pt x="0" y="3232896"/>
                </a:lnTo>
                <a:lnTo>
                  <a:pt x="4831227" y="3232896"/>
                </a:lnTo>
                <a:lnTo>
                  <a:pt x="483122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508445" y="1050910"/>
            <a:ext cx="6658700" cy="827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33"/>
              </a:lnSpc>
              <a:spcBef>
                <a:spcPct val="0"/>
              </a:spcBef>
            </a:pPr>
            <a:r>
              <a:rPr lang="en-US" b="true" sz="4881">
                <a:solidFill>
                  <a:srgbClr val="1E4670"/>
                </a:solidFill>
                <a:latin typeface="Merriweather Bold"/>
                <a:ea typeface="Merriweather Bold"/>
                <a:cs typeface="Merriweather Bold"/>
                <a:sym typeface="Merriweather Bold"/>
              </a:rPr>
              <a:t>INSIGHTS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25250" y="2748794"/>
            <a:ext cx="5640" cy="6799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81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867001" y="2236601"/>
            <a:ext cx="14904223" cy="6719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6"/>
              </a:lnSpc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🔵 Average Price by Category (Pie Chart):</a:t>
            </a:r>
          </a:p>
          <a:p>
            <a:pPr algn="just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Prices are evenly distributed across categories.</a:t>
            </a:r>
          </a:p>
          <a:p>
            <a:pPr algn="just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Toys have the highest average price (₹308), while Clothing has the lowest (₹286).</a:t>
            </a:r>
          </a:p>
          <a:p>
            <a:pPr algn="just">
              <a:lnSpc>
                <a:spcPts val="4486"/>
              </a:lnSpc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🔵 Total Revenue by Month and Category (Time Series Chart):</a:t>
            </a:r>
          </a:p>
          <a:p>
            <a:pPr algn="just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Electronics and Toys peaked in January and February.</a:t>
            </a:r>
          </a:p>
          <a:p>
            <a:pPr algn="just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Sales declined significantly in March and April for most categories.</a:t>
            </a:r>
          </a:p>
          <a:p>
            <a:pPr algn="just">
              <a:lnSpc>
                <a:spcPts val="4486"/>
              </a:lnSpc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🔵 Count of Availability by Category:</a:t>
            </a:r>
          </a:p>
          <a:p>
            <a:pPr algn="just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Clothing is the most available category (24 items), followed by Home and Toys.</a:t>
            </a:r>
          </a:p>
          <a:p>
            <a:pPr algn="just" marL="691863" indent="-345932" lvl="1">
              <a:lnSpc>
                <a:spcPts val="4486"/>
              </a:lnSpc>
              <a:buFont typeface="Arial"/>
              <a:buChar char="•"/>
            </a:pPr>
            <a:r>
              <a:rPr lang="en-US" sz="3204">
                <a:solidFill>
                  <a:srgbClr val="1E4670"/>
                </a:solidFill>
                <a:latin typeface="Merriweather"/>
                <a:ea typeface="Merriweather"/>
                <a:cs typeface="Merriweather"/>
                <a:sym typeface="Merriweather"/>
              </a:rPr>
              <a:t>Electronics has the lowest availability (18), which may affect sales.</a:t>
            </a:r>
          </a:p>
          <a:p>
            <a:pPr algn="just">
              <a:lnSpc>
                <a:spcPts val="448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DAGZu2yiI68</dc:identifier>
  <dcterms:modified xsi:type="dcterms:W3CDTF">2011-08-01T06:04:30Z</dcterms:modified>
  <cp:revision>1</cp:revision>
  <dc:title>TASK 3 PPT</dc:title>
</cp:coreProperties>
</file>

<file path=docProps/thumbnail.jpeg>
</file>